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67" r:id="rId4"/>
    <p:sldId id="268" r:id="rId5"/>
    <p:sldId id="259" r:id="rId6"/>
    <p:sldId id="281" r:id="rId7"/>
    <p:sldId id="270" r:id="rId8"/>
    <p:sldId id="271" r:id="rId9"/>
    <p:sldId id="261" r:id="rId10"/>
    <p:sldId id="272" r:id="rId11"/>
    <p:sldId id="264" r:id="rId12"/>
    <p:sldId id="276" r:id="rId13"/>
    <p:sldId id="277" r:id="rId14"/>
    <p:sldId id="280" r:id="rId15"/>
    <p:sldId id="263" r:id="rId16"/>
    <p:sldId id="279" r:id="rId17"/>
    <p:sldId id="273" r:id="rId18"/>
    <p:sldId id="269" r:id="rId19"/>
    <p:sldId id="266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838" autoAdjust="0"/>
    <p:restoredTop sz="94660"/>
  </p:normalViewPr>
  <p:slideViewPr>
    <p:cSldViewPr>
      <p:cViewPr varScale="1">
        <p:scale>
          <a:sx n="68" d="100"/>
          <a:sy n="68" d="100"/>
        </p:scale>
        <p:origin x="-147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82F18B-8701-4950-BE15-500D7AC36C8E}" type="datetimeFigureOut">
              <a:rPr lang="ru-RU" smtClean="0"/>
              <a:pPr/>
              <a:t>17.03.2014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92EFB4-6B58-4B67-9C5D-E635532130C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82F18B-8701-4950-BE15-500D7AC36C8E}" type="datetimeFigureOut">
              <a:rPr lang="ru-RU" smtClean="0"/>
              <a:pPr/>
              <a:t>17.03.2014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92EFB4-6B58-4B67-9C5D-E635532130C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82F18B-8701-4950-BE15-500D7AC36C8E}" type="datetimeFigureOut">
              <a:rPr lang="ru-RU" smtClean="0"/>
              <a:pPr/>
              <a:t>17.03.2014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92EFB4-6B58-4B67-9C5D-E635532130C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82F18B-8701-4950-BE15-500D7AC36C8E}" type="datetimeFigureOut">
              <a:rPr lang="ru-RU" smtClean="0"/>
              <a:pPr/>
              <a:t>17.03.2014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92EFB4-6B58-4B67-9C5D-E635532130C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82F18B-8701-4950-BE15-500D7AC36C8E}" type="datetimeFigureOut">
              <a:rPr lang="ru-RU" smtClean="0"/>
              <a:pPr/>
              <a:t>17.03.2014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92EFB4-6B58-4B67-9C5D-E635532130C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82F18B-8701-4950-BE15-500D7AC36C8E}" type="datetimeFigureOut">
              <a:rPr lang="ru-RU" smtClean="0"/>
              <a:pPr/>
              <a:t>17.03.2014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92EFB4-6B58-4B67-9C5D-E635532130C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82F18B-8701-4950-BE15-500D7AC36C8E}" type="datetimeFigureOut">
              <a:rPr lang="ru-RU" smtClean="0"/>
              <a:pPr/>
              <a:t>17.03.2014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92EFB4-6B58-4B67-9C5D-E635532130C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82F18B-8701-4950-BE15-500D7AC36C8E}" type="datetimeFigureOut">
              <a:rPr lang="ru-RU" smtClean="0"/>
              <a:pPr/>
              <a:t>17.03.2014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92EFB4-6B58-4B67-9C5D-E635532130C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82F18B-8701-4950-BE15-500D7AC36C8E}" type="datetimeFigureOut">
              <a:rPr lang="ru-RU" smtClean="0"/>
              <a:pPr/>
              <a:t>17.03.2014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92EFB4-6B58-4B67-9C5D-E635532130C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82F18B-8701-4950-BE15-500D7AC36C8E}" type="datetimeFigureOut">
              <a:rPr lang="ru-RU" smtClean="0"/>
              <a:pPr/>
              <a:t>17.03.2014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92EFB4-6B58-4B67-9C5D-E635532130C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82F18B-8701-4950-BE15-500D7AC36C8E}" type="datetimeFigureOut">
              <a:rPr lang="ru-RU" smtClean="0"/>
              <a:pPr/>
              <a:t>17.03.2014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9792EFB4-6B58-4B67-9C5D-E635532130C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3982F18B-8701-4950-BE15-500D7AC36C8E}" type="datetimeFigureOut">
              <a:rPr lang="ru-RU" smtClean="0"/>
              <a:pPr/>
              <a:t>17.03.2014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9792EFB4-6B58-4B67-9C5D-E635532130CD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57158" y="500042"/>
            <a:ext cx="8501122" cy="5929354"/>
          </a:xfr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>
            <a:normAutofit/>
          </a:bodyPr>
          <a:lstStyle/>
          <a:p>
            <a:pPr algn="ctr"/>
            <a:r>
              <a:rPr lang="ru-RU" dirty="0" smtClean="0"/>
              <a:t>Исследовательская</a:t>
            </a:r>
            <a:r>
              <a:rPr lang="ru-RU" dirty="0" smtClean="0"/>
              <a:t> </a:t>
            </a:r>
            <a:r>
              <a:rPr lang="ru-RU" dirty="0" smtClean="0"/>
              <a:t>работа:</a:t>
            </a:r>
            <a:br>
              <a:rPr lang="ru-RU" dirty="0" smtClean="0"/>
            </a:br>
            <a:r>
              <a:rPr lang="ru-RU" dirty="0" smtClean="0"/>
              <a:t>«Наушники. Вред или польза?</a:t>
            </a:r>
            <a:r>
              <a:rPr lang="ru-RU" sz="4000" dirty="0" smtClean="0"/>
              <a:t>»</a:t>
            </a:r>
            <a:br>
              <a:rPr lang="ru-RU" sz="4000" dirty="0" smtClean="0"/>
            </a:br>
            <a:r>
              <a:rPr lang="ru-RU" sz="2000" b="0" dirty="0" smtClean="0">
                <a:solidFill>
                  <a:schemeClr val="tx1">
                    <a:lumMod val="95000"/>
                  </a:schemeClr>
                </a:solidFill>
              </a:rPr>
              <a:t>Автор: </a:t>
            </a:r>
            <a:r>
              <a:rPr lang="ru-RU" sz="2000" dirty="0" smtClean="0">
                <a:solidFill>
                  <a:schemeClr val="tx1">
                    <a:lumMod val="95000"/>
                  </a:schemeClr>
                </a:solidFill>
              </a:rPr>
              <a:t>Титков Евгений, 3-а класс,</a:t>
            </a:r>
            <a:br>
              <a:rPr lang="ru-RU" sz="2000" dirty="0" smtClean="0">
                <a:solidFill>
                  <a:schemeClr val="tx1">
                    <a:lumMod val="95000"/>
                  </a:schemeClr>
                </a:solidFill>
              </a:rPr>
            </a:br>
            <a:r>
              <a:rPr lang="ru-RU" sz="2000" dirty="0" smtClean="0">
                <a:solidFill>
                  <a:schemeClr val="tx1">
                    <a:lumMod val="95000"/>
                  </a:schemeClr>
                </a:solidFill>
              </a:rPr>
              <a:t>МБОУ»СОШ№14»</a:t>
            </a:r>
            <a:br>
              <a:rPr lang="ru-RU" sz="2000" dirty="0" smtClean="0">
                <a:solidFill>
                  <a:schemeClr val="tx1">
                    <a:lumMod val="95000"/>
                  </a:schemeClr>
                </a:solidFill>
              </a:rPr>
            </a:br>
            <a:r>
              <a:rPr lang="ru-RU" sz="2000" dirty="0" smtClean="0">
                <a:solidFill>
                  <a:schemeClr val="tx1">
                    <a:lumMod val="95000"/>
                  </a:schemeClr>
                </a:solidFill>
              </a:rPr>
              <a:t/>
            </a:r>
            <a:br>
              <a:rPr lang="ru-RU" sz="2000" dirty="0" smtClean="0">
                <a:solidFill>
                  <a:schemeClr val="tx1">
                    <a:lumMod val="95000"/>
                  </a:schemeClr>
                </a:solidFill>
              </a:rPr>
            </a:br>
            <a:r>
              <a:rPr lang="ru-RU" sz="2000" dirty="0" smtClean="0">
                <a:solidFill>
                  <a:schemeClr val="tx1">
                    <a:lumMod val="95000"/>
                  </a:schemeClr>
                </a:solidFill>
              </a:rPr>
              <a:t>Руководитель: Мельникова</a:t>
            </a:r>
            <a:br>
              <a:rPr lang="ru-RU" sz="2000" dirty="0" smtClean="0">
                <a:solidFill>
                  <a:schemeClr val="tx1">
                    <a:lumMod val="95000"/>
                  </a:schemeClr>
                </a:solidFill>
              </a:rPr>
            </a:br>
            <a:r>
              <a:rPr lang="ru-RU" sz="2000" dirty="0" smtClean="0">
                <a:solidFill>
                  <a:schemeClr val="tx1">
                    <a:lumMod val="95000"/>
                  </a:schemeClr>
                </a:solidFill>
              </a:rPr>
              <a:t> Елена Георгиевна, </a:t>
            </a:r>
            <a:br>
              <a:rPr lang="ru-RU" sz="2000" dirty="0" smtClean="0">
                <a:solidFill>
                  <a:schemeClr val="tx1">
                    <a:lumMod val="95000"/>
                  </a:schemeClr>
                </a:solidFill>
              </a:rPr>
            </a:br>
            <a:r>
              <a:rPr lang="ru-RU" sz="2000" dirty="0" smtClean="0">
                <a:solidFill>
                  <a:schemeClr val="tx1">
                    <a:lumMod val="95000"/>
                  </a:schemeClr>
                </a:solidFill>
              </a:rPr>
              <a:t>учитель начальных классов,</a:t>
            </a:r>
            <a:br>
              <a:rPr lang="ru-RU" sz="2000" dirty="0" smtClean="0">
                <a:solidFill>
                  <a:schemeClr val="tx1">
                    <a:lumMod val="95000"/>
                  </a:schemeClr>
                </a:solidFill>
              </a:rPr>
            </a:br>
            <a:r>
              <a:rPr lang="ru-RU" sz="2000" dirty="0" smtClean="0">
                <a:solidFill>
                  <a:schemeClr val="tx1">
                    <a:lumMod val="95000"/>
                  </a:schemeClr>
                </a:solidFill>
              </a:rPr>
              <a:t>МБОУ»СОШ№14»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4000" dirty="0" smtClean="0"/>
              <a:t/>
            </a:r>
            <a:br>
              <a:rPr lang="ru-RU" sz="4000" dirty="0" smtClean="0"/>
            </a:br>
            <a:r>
              <a:rPr lang="ru-RU" sz="4000" b="0" dirty="0" smtClean="0"/>
              <a:t>Нижневартовск, </a:t>
            </a:r>
            <a:r>
              <a:rPr lang="ru-RU" sz="2200" b="0" dirty="0" smtClean="0"/>
              <a:t>2014 год</a:t>
            </a:r>
            <a:endParaRPr lang="ru-RU" sz="2200" b="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388" y="3000372"/>
            <a:ext cx="2428892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186766" cy="714356"/>
          </a:xfrm>
        </p:spPr>
        <p:txBody>
          <a:bodyPr>
            <a:normAutofit fontScale="90000"/>
          </a:bodyPr>
          <a:lstStyle/>
          <a:p>
            <a:r>
              <a:rPr lang="ru-RU" sz="2800" dirty="0" smtClean="0"/>
              <a:t>Мы рассмотрим наиболее распространенные виды наушников.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42910" y="3714752"/>
            <a:ext cx="8215370" cy="2609848"/>
          </a:xfrm>
        </p:spPr>
        <p:txBody>
          <a:bodyPr>
            <a:normAutofit/>
          </a:bodyPr>
          <a:lstStyle/>
          <a:p>
            <a:pPr lvl="3">
              <a:buNone/>
            </a:pP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785794"/>
            <a:ext cx="4429156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3571876"/>
            <a:ext cx="4429156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Прямоугольник 6"/>
          <p:cNvSpPr/>
          <p:nvPr/>
        </p:nvSpPr>
        <p:spPr>
          <a:xfrm>
            <a:off x="5072066" y="785794"/>
            <a:ext cx="385765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  </a:t>
            </a:r>
            <a:r>
              <a:rPr lang="ru-RU" b="1" dirty="0" smtClean="0"/>
              <a:t> </a:t>
            </a:r>
            <a:r>
              <a:rPr lang="ru-RU" b="1" dirty="0" err="1" smtClean="0"/>
              <a:t>Накладые</a:t>
            </a:r>
            <a:r>
              <a:rPr lang="ru-RU" b="1" dirty="0" smtClean="0"/>
              <a:t> </a:t>
            </a:r>
            <a:r>
              <a:rPr lang="ru-RU" dirty="0" smtClean="0"/>
              <a:t>наушники могут быть разных размеров и форм, от больших и до компактных на элегантной дужке - для улицы. Во всех случаях динамик расположен за  пределами ушной раковины.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5143504" y="2714620"/>
            <a:ext cx="3429024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Вставные</a:t>
            </a:r>
            <a:r>
              <a:rPr lang="ru-RU" dirty="0" smtClean="0"/>
              <a:t>  размещаются  в слуховом канале , в самом его начале . Вставные наушники лучше изолируют ухо от внешних шумов, чем накладные. Эти наушники используют чаще всего, потому что  их можно положить  в карман когда они не нужны, и не мешают носить головной убор. По качеству звука вставные лучше, чем накладные.</a:t>
            </a:r>
            <a:endParaRPr lang="ru-RU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857232"/>
            <a:ext cx="8229600" cy="571504"/>
          </a:xfr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Эксперимент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28736"/>
            <a:ext cx="8229600" cy="5072098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786314" y="857232"/>
            <a:ext cx="3857652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Что происходит, когда вы долго слушаете очень громкую музыку?</a:t>
            </a:r>
            <a:endParaRPr lang="ru-RU" sz="2400" dirty="0" smtClean="0"/>
          </a:p>
          <a:p>
            <a:r>
              <a:rPr lang="ru-RU" sz="2400" dirty="0" smtClean="0"/>
              <a:t>Возникает травма структур среднего уха,</a:t>
            </a:r>
          </a:p>
          <a:p>
            <a:r>
              <a:rPr lang="ru-RU" sz="2400" dirty="0" smtClean="0"/>
              <a:t>кровоизлияние в слуховой аппарат. В тяжелых случаях,</a:t>
            </a:r>
          </a:p>
          <a:p>
            <a:r>
              <a:rPr lang="ru-RU" sz="2400" dirty="0" smtClean="0"/>
              <a:t>угнетение слухового анализатора и центральной нервной системы,</a:t>
            </a:r>
          </a:p>
          <a:p>
            <a:r>
              <a:rPr lang="ru-RU" sz="2400" dirty="0" smtClean="0"/>
              <a:t>повышенная раздраженность на окружающие факторы.</a:t>
            </a:r>
            <a:endParaRPr lang="ru-RU" sz="24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1857364"/>
            <a:ext cx="2857520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3929066"/>
            <a:ext cx="4357718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857232"/>
            <a:ext cx="8229600" cy="571504"/>
          </a:xfr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Проведем эксперимент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929190" y="1643050"/>
            <a:ext cx="3714776" cy="37240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Нам понадобятся: свечка, спички, колонка аудиосистемы. </a:t>
            </a:r>
          </a:p>
          <a:p>
            <a:endParaRPr lang="ru-RU" sz="2400" dirty="0" smtClean="0"/>
          </a:p>
          <a:p>
            <a:r>
              <a:rPr lang="ru-RU" sz="2400" dirty="0" smtClean="0"/>
              <a:t>Необходимо найти колонку, которая воспроизводит басы. В нашем случае – это сабвуфер.</a:t>
            </a:r>
          </a:p>
          <a:p>
            <a:endParaRPr lang="ru-RU" sz="2000" dirty="0" smtClean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1571612"/>
            <a:ext cx="3714776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 descr="C:\Users\Сергей\Desktop\проект\DSC_038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3929066"/>
            <a:ext cx="3714776" cy="264320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85728"/>
            <a:ext cx="8229600" cy="571504"/>
          </a:xfr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Эксперимент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785794"/>
            <a:ext cx="3857652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Прямоугольник 6"/>
          <p:cNvSpPr/>
          <p:nvPr/>
        </p:nvSpPr>
        <p:spPr>
          <a:xfrm>
            <a:off x="4572000" y="1000108"/>
            <a:ext cx="4143404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Музыка и все остальные звуки – это звуковые волны. Звуковая волна распространяется по воздуху: одни молекулы толкают другие, те толкают третьи и так далее. Когда музыка громкая, звуковая волна настолько сильная, что может погасить пламя свечи, сдув горючее с фитиля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3786190"/>
            <a:ext cx="3857652" cy="29289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428604"/>
            <a:ext cx="8258204" cy="1071570"/>
          </a:xfrm>
        </p:spPr>
        <p:txBody>
          <a:bodyPr>
            <a:noAutofit/>
          </a:bodyPr>
          <a:lstStyle/>
          <a:p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результате эксперимента проведённого мной,  мы выяснили, что пламя дрожит в такт музыке и если музыка заиграет особенно громко, то пламя погаснет.</a:t>
            </a: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785926"/>
            <a:ext cx="4095328" cy="39608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6314" y="1785926"/>
            <a:ext cx="3857652" cy="3857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28736"/>
            <a:ext cx="4329114" cy="4895864"/>
          </a:xfrm>
        </p:spPr>
        <p:txBody>
          <a:bodyPr/>
          <a:lstStyle/>
          <a:p>
            <a:pPr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</a:t>
            </a:r>
          </a:p>
          <a:p>
            <a:pPr algn="just"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7" y="928671"/>
            <a:ext cx="4429155" cy="350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Прямоугольник 7"/>
          <p:cNvSpPr/>
          <p:nvPr/>
        </p:nvSpPr>
        <p:spPr>
          <a:xfrm>
            <a:off x="4857752" y="642918"/>
            <a:ext cx="407196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Тоже самое происходит и со слухом человека, громко слушающего музыку.  Однажды может настать такой момент, что громкая музыка, воздействуя на ухо человека, приведёт к глухоте.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4929190" y="2428868"/>
            <a:ext cx="400052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Звуковые волны, попадающие в ухо через слуховой канал, при помощи барабанной перепонки преобразуются в колебания и передаются на улитку, находящуюся во внутреннем ухе.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00034" y="4429132"/>
            <a:ext cx="8429684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 воздействии громких низких и высокочастотных звуков две мышцы, стременная и напрягающая барабанную перепонку сокращаются и, при помощи слуховых косточек, перекрывают доступ опасных колебаний во внутреннее ухо. Если же громкие звуки длительное время не прекращаются, мышцы просто утомляются и перестают защищать внутреннее ухо, приводя к повреждениям нервных волосковых клеток улитки, ответственных за передачу импульсов в мозг.  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571480"/>
            <a:ext cx="8186766" cy="642942"/>
          </a:xfrm>
        </p:spPr>
        <p:txBody>
          <a:bodyPr>
            <a:norm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Заключение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2357430"/>
            <a:ext cx="8186766" cy="3967170"/>
          </a:xfrm>
        </p:spPr>
        <p:txBody>
          <a:bodyPr>
            <a:normAutofit/>
          </a:bodyPr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 algn="just">
              <a:buNone/>
            </a:pPr>
            <a:r>
              <a:rPr lang="ru-RU" dirty="0" smtClean="0"/>
              <a:t>      Вывод. </a:t>
            </a:r>
            <a:r>
              <a:rPr lang="ru-RU" sz="2400" dirty="0" smtClean="0"/>
              <a:t>Таким образом, гипотеза подтвердилась. Отрицательное воздействие на слух человека оказывает частое использование наушников и превышение допустимого уровня громкости прослушивания музыки в них.</a:t>
            </a:r>
          </a:p>
          <a:p>
            <a:pPr algn="just"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2066" y="285728"/>
            <a:ext cx="2714644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142852"/>
            <a:ext cx="8186766" cy="1000132"/>
          </a:xfrm>
        </p:spPr>
        <p:txBody>
          <a:bodyPr>
            <a:normAutofit fontScale="90000"/>
          </a:bodyPr>
          <a:lstStyle/>
          <a:p>
            <a:pPr lvl="0" algn="ctr"/>
            <a:r>
              <a:rPr lang="ru-RU" sz="2400" b="1" dirty="0" smtClean="0"/>
              <a:t> </a:t>
            </a:r>
            <a:r>
              <a:rPr lang="ru-RU" sz="2700" b="1" dirty="0" smtClean="0"/>
              <a:t>Рекомендации по использованию наушников без вреда для здоровья.</a:t>
            </a:r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4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857232"/>
            <a:ext cx="8229600" cy="5467368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dirty="0" smtClean="0"/>
              <a:t> </a:t>
            </a:r>
          </a:p>
          <a:p>
            <a:pPr>
              <a:buNone/>
            </a:pPr>
            <a:r>
              <a:rPr lang="ru-RU" dirty="0" smtClean="0"/>
              <a:t>Если вы не хотите к сорока годам носить слуховой аппарат, то старайтесь придерживаться следующих советов:</a:t>
            </a:r>
          </a:p>
          <a:p>
            <a:pPr>
              <a:buNone/>
            </a:pP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- уровень громкости не должен быть больше 60% от максимально возможного;</a:t>
            </a:r>
            <a:br>
              <a:rPr lang="ru-RU" dirty="0" smtClean="0"/>
            </a:br>
            <a:r>
              <a:rPr lang="ru-RU" dirty="0" smtClean="0"/>
              <a:t>- громкость нормальная, если вы можете слышать, что говорят окружающие;</a:t>
            </a:r>
            <a:br>
              <a:rPr lang="ru-RU" dirty="0" smtClean="0"/>
            </a:br>
            <a:r>
              <a:rPr lang="ru-RU" dirty="0" smtClean="0"/>
              <a:t>- люди вокруг не должны слышать вашу музыку;</a:t>
            </a:r>
            <a:br>
              <a:rPr lang="ru-RU" dirty="0" smtClean="0"/>
            </a:br>
            <a:r>
              <a:rPr lang="ru-RU" dirty="0" smtClean="0"/>
              <a:t>- если, общаясь с людьми, вы переходите на крик, значит, громкость слишком большая;</a:t>
            </a:r>
          </a:p>
          <a:p>
            <a:pPr>
              <a:buNone/>
            </a:pPr>
            <a:r>
              <a:rPr lang="ru-RU" dirty="0" smtClean="0"/>
              <a:t>       - через каждые 30 мин давайте ушам отдохнуть в течение 5-10мин;</a:t>
            </a:r>
          </a:p>
          <a:p>
            <a:pPr>
              <a:buNone/>
            </a:pPr>
            <a:r>
              <a:rPr lang="ru-RU" dirty="0" smtClean="0"/>
              <a:t>       - включайте в  свое питание  фруктовые и овощные блюда, хлеб, злаки;</a:t>
            </a:r>
          </a:p>
          <a:p>
            <a:pPr>
              <a:buNone/>
            </a:pPr>
            <a:r>
              <a:rPr lang="ru-RU" dirty="0" smtClean="0"/>
              <a:t>       - пища с большим содержанием жира вредна для ушей в такой же мере, как и для сердца; </a:t>
            </a:r>
          </a:p>
          <a:p>
            <a:pPr>
              <a:buNone/>
            </a:pPr>
            <a:r>
              <a:rPr lang="ru-RU" dirty="0" smtClean="0"/>
              <a:t>       - высокое кровяное давление и жировые отложения на стенках сосудов ухудшают кровоток в области уха, способствуя снижению слуха; </a:t>
            </a:r>
          </a:p>
          <a:p>
            <a:pPr>
              <a:buNone/>
            </a:pPr>
            <a:r>
              <a:rPr lang="ru-RU" dirty="0" smtClean="0"/>
              <a:t>       - зимой, весной и осенью обязательно носите шапку, защищая уши от </a:t>
            </a:r>
            <a:r>
              <a:rPr lang="ru-RU" dirty="0" err="1" smtClean="0"/>
              <a:t>холода,берегите</a:t>
            </a:r>
            <a:r>
              <a:rPr lang="ru-RU" dirty="0" smtClean="0"/>
              <a:t> уши и горло от простуды и травм;</a:t>
            </a:r>
          </a:p>
          <a:p>
            <a:pPr>
              <a:buNone/>
            </a:pPr>
            <a:r>
              <a:rPr lang="ru-RU" dirty="0" smtClean="0"/>
              <a:t>       - при появлении  звона в ушах,  приглушенности звуков, сложности понимания человеческой речи,  немедленно обратитесь к врачу.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357166"/>
            <a:ext cx="8186766" cy="642942"/>
          </a:xfrm>
        </p:spPr>
        <p:txBody>
          <a:bodyPr>
            <a:normAutofit/>
          </a:bodyPr>
          <a:lstStyle/>
          <a:p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Список  литературы: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285860"/>
            <a:ext cx="8186766" cy="5038740"/>
          </a:xfrm>
        </p:spPr>
        <p:txBody>
          <a:bodyPr>
            <a:normAutofit/>
          </a:bodyPr>
          <a:lstStyle/>
          <a:p>
            <a:r>
              <a:rPr lang="ru-RU" sz="2400" dirty="0" smtClean="0"/>
              <a:t>1. Н.В Гулиа. Удивительная физика. (О чем умолчали учебники)-2003.  </a:t>
            </a:r>
          </a:p>
          <a:p>
            <a:r>
              <a:rPr lang="ru-RU" sz="2400" dirty="0" smtClean="0"/>
              <a:t>2. </a:t>
            </a:r>
            <a:r>
              <a:rPr lang="ru-RU" sz="2400" dirty="0" err="1" smtClean="0"/>
              <a:t>Ротенберг</a:t>
            </a:r>
            <a:r>
              <a:rPr lang="ru-RU" sz="2400" dirty="0" smtClean="0"/>
              <a:t> Р. Расти здоровым. Детская энциклопедия здоровья – М.: Физкультура и спорт, 1992.</a:t>
            </a:r>
          </a:p>
          <a:p>
            <a:r>
              <a:rPr lang="ru-RU" sz="2400" dirty="0" smtClean="0"/>
              <a:t>3. Энциклопедия для детей. Том 18. Человек. Гл.ред. В.А.Володин  2002.</a:t>
            </a:r>
          </a:p>
          <a:p>
            <a:pPr algn="just"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ятно 2 2"/>
          <p:cNvSpPr/>
          <p:nvPr/>
        </p:nvSpPr>
        <p:spPr>
          <a:xfrm>
            <a:off x="357158" y="571480"/>
            <a:ext cx="8429684" cy="5286412"/>
          </a:xfrm>
          <a:prstGeom prst="irregularSeal2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5400" b="1" i="1" dirty="0" smtClean="0"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  <a:endParaRPr lang="ru-RU" sz="54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428604"/>
            <a:ext cx="8229600" cy="714380"/>
          </a:xfr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Цель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 bwMode="gray">
          <a:xfrm>
            <a:off x="571472" y="1285860"/>
            <a:ext cx="8215370" cy="4967302"/>
          </a:xfr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>
              <a:buNone/>
            </a:pPr>
            <a:r>
              <a:rPr lang="ru-RU" dirty="0" smtClean="0"/>
              <a:t>         </a:t>
            </a:r>
          </a:p>
          <a:p>
            <a:pPr>
              <a:buNone/>
            </a:pPr>
            <a:r>
              <a:rPr lang="ru-RU" dirty="0" smtClean="0"/>
              <a:t>         </a:t>
            </a:r>
            <a:r>
              <a:rPr lang="ru-RU" dirty="0" smtClean="0">
                <a:solidFill>
                  <a:schemeClr val="tx1"/>
                </a:solidFill>
              </a:rPr>
              <a:t>Исследовать и оценить влияние современных наушников, аудиоаппаратуры на здоровье человека.</a:t>
            </a:r>
          </a:p>
          <a:p>
            <a:pPr algn="r">
              <a:buNone/>
            </a:pPr>
            <a:endParaRPr lang="ru-RU" dirty="0" smtClean="0"/>
          </a:p>
        </p:txBody>
      </p:sp>
      <p:sp>
        <p:nvSpPr>
          <p:cNvPr id="5" name="4-конечная звезда 4"/>
          <p:cNvSpPr/>
          <p:nvPr/>
        </p:nvSpPr>
        <p:spPr>
          <a:xfrm>
            <a:off x="714348" y="1928802"/>
            <a:ext cx="428628" cy="414334"/>
          </a:xfrm>
          <a:prstGeom prst="star4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00496" y="3143248"/>
            <a:ext cx="4429156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000108"/>
            <a:ext cx="8229600" cy="846980"/>
          </a:xfr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Задачи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785926"/>
            <a:ext cx="8229600" cy="4538674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dirty="0" smtClean="0"/>
              <a:t>         </a:t>
            </a:r>
          </a:p>
          <a:p>
            <a:pPr lvl="0">
              <a:buNone/>
            </a:pPr>
            <a:r>
              <a:rPr lang="ru-RU" dirty="0" smtClean="0"/>
              <a:t>                Изучить литературу по теме.</a:t>
            </a:r>
          </a:p>
          <a:p>
            <a:pPr lvl="0">
              <a:buNone/>
            </a:pPr>
            <a:endParaRPr lang="ru-RU" dirty="0" smtClean="0"/>
          </a:p>
          <a:p>
            <a:pPr lvl="0">
              <a:buNone/>
            </a:pPr>
            <a:r>
              <a:rPr lang="ru-RU" dirty="0" smtClean="0"/>
              <a:t>                Выявить наиболее распространённые виды наушников.</a:t>
            </a:r>
          </a:p>
          <a:p>
            <a:pPr lvl="0">
              <a:buNone/>
            </a:pPr>
            <a:r>
              <a:rPr lang="ru-RU" dirty="0" smtClean="0"/>
              <a:t>     </a:t>
            </a:r>
          </a:p>
          <a:p>
            <a:pPr lvl="0">
              <a:buNone/>
            </a:pPr>
            <a:r>
              <a:rPr lang="ru-RU" dirty="0" smtClean="0"/>
              <a:t>                Исследовать влияние громкости звука на барабанную    перепонку.</a:t>
            </a:r>
          </a:p>
          <a:p>
            <a:pPr lvl="0">
              <a:buNone/>
            </a:pPr>
            <a:endParaRPr lang="ru-RU" dirty="0" smtClean="0"/>
          </a:p>
          <a:p>
            <a:pPr lvl="0">
              <a:buNone/>
            </a:pPr>
            <a:r>
              <a:rPr lang="ru-RU" dirty="0" smtClean="0"/>
              <a:t>                Эксперимент. Как погасить свечу музыкой.</a:t>
            </a:r>
          </a:p>
          <a:p>
            <a:pPr lvl="0">
              <a:buNone/>
            </a:pPr>
            <a:endParaRPr lang="ru-RU" dirty="0" smtClean="0"/>
          </a:p>
          <a:p>
            <a:pPr lvl="0">
              <a:buNone/>
            </a:pPr>
            <a:r>
              <a:rPr lang="ru-RU" dirty="0" smtClean="0"/>
              <a:t>                Предложить рекомендации и составить памятку по использованию наушников без вреда для здоровья.</a:t>
            </a:r>
          </a:p>
          <a:p>
            <a:pPr lvl="0">
              <a:buNone/>
            </a:pPr>
            <a:r>
              <a:rPr lang="ru-RU" dirty="0" smtClean="0"/>
              <a:t>                </a:t>
            </a:r>
          </a:p>
          <a:p>
            <a:pPr>
              <a:buNone/>
            </a:pPr>
            <a:r>
              <a:rPr lang="ru-RU" dirty="0" smtClean="0"/>
              <a:t>                Проанализировать полученные результаты, оценить их.</a:t>
            </a:r>
          </a:p>
          <a:p>
            <a:pPr>
              <a:buNone/>
            </a:pPr>
            <a:r>
              <a:rPr lang="ru-RU" dirty="0" smtClean="0"/>
              <a:t>        </a:t>
            </a:r>
          </a:p>
          <a:p>
            <a:pPr>
              <a:buNone/>
            </a:pPr>
            <a:endParaRPr lang="ru-RU" dirty="0" smtClean="0"/>
          </a:p>
        </p:txBody>
      </p:sp>
      <p:sp>
        <p:nvSpPr>
          <p:cNvPr id="8" name="4-конечная звезда 7"/>
          <p:cNvSpPr/>
          <p:nvPr/>
        </p:nvSpPr>
        <p:spPr>
          <a:xfrm>
            <a:off x="785786" y="2071678"/>
            <a:ext cx="500066" cy="428628"/>
          </a:xfrm>
          <a:prstGeom prst="star4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4-конечная звезда 8"/>
          <p:cNvSpPr/>
          <p:nvPr/>
        </p:nvSpPr>
        <p:spPr>
          <a:xfrm>
            <a:off x="785786" y="2643182"/>
            <a:ext cx="500066" cy="428628"/>
          </a:xfrm>
          <a:prstGeom prst="star4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4-конечная звезда 9"/>
          <p:cNvSpPr/>
          <p:nvPr/>
        </p:nvSpPr>
        <p:spPr>
          <a:xfrm>
            <a:off x="785786" y="3214686"/>
            <a:ext cx="500066" cy="428628"/>
          </a:xfrm>
          <a:prstGeom prst="star4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4-конечная звезда 10"/>
          <p:cNvSpPr/>
          <p:nvPr/>
        </p:nvSpPr>
        <p:spPr>
          <a:xfrm>
            <a:off x="785786" y="4000504"/>
            <a:ext cx="500066" cy="428628"/>
          </a:xfrm>
          <a:prstGeom prst="star4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4-конечная звезда 13"/>
          <p:cNvSpPr/>
          <p:nvPr/>
        </p:nvSpPr>
        <p:spPr>
          <a:xfrm>
            <a:off x="785786" y="4643446"/>
            <a:ext cx="500066" cy="428628"/>
          </a:xfrm>
          <a:prstGeom prst="star4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4-конечная звезда 11"/>
          <p:cNvSpPr/>
          <p:nvPr/>
        </p:nvSpPr>
        <p:spPr>
          <a:xfrm>
            <a:off x="857224" y="5572140"/>
            <a:ext cx="500066" cy="428628"/>
          </a:xfrm>
          <a:prstGeom prst="star4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000108"/>
            <a:ext cx="8229600" cy="846980"/>
          </a:xfr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Гипотеза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214554"/>
            <a:ext cx="8229600" cy="4110046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      </a:t>
            </a:r>
          </a:p>
          <a:p>
            <a:pPr>
              <a:buNone/>
            </a:pPr>
            <a:r>
              <a:rPr lang="ru-RU" dirty="0" smtClean="0"/>
              <a:t>         Предполагаю, что наушники отрицательно влияют на слух человека при условии превышения допустимого уровня громкости и неправильного подбора их конструкции.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        </a:t>
            </a:r>
          </a:p>
          <a:p>
            <a:pPr>
              <a:buNone/>
            </a:pPr>
            <a:endParaRPr lang="ru-RU" dirty="0" smtClean="0"/>
          </a:p>
        </p:txBody>
      </p:sp>
      <p:pic>
        <p:nvPicPr>
          <p:cNvPr id="3074" name="Picture 2" descr="C:\Users\Сергей\Desktop\proffeso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43570" y="3929066"/>
            <a:ext cx="3244854" cy="2654296"/>
          </a:xfrm>
          <a:prstGeom prst="rect">
            <a:avLst/>
          </a:prstGeom>
          <a:noFill/>
        </p:spPr>
      </p:pic>
      <p:sp>
        <p:nvSpPr>
          <p:cNvPr id="7" name="4-конечная звезда 6"/>
          <p:cNvSpPr/>
          <p:nvPr/>
        </p:nvSpPr>
        <p:spPr>
          <a:xfrm>
            <a:off x="642910" y="2714620"/>
            <a:ext cx="500066" cy="428628"/>
          </a:xfrm>
          <a:prstGeom prst="star4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928670"/>
            <a:ext cx="8229600" cy="918418"/>
          </a:xfr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>
            <a:norm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Методы исследования.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2400" dirty="0" smtClean="0"/>
              <a:t>    Из частных методов  исследования использовались:</a:t>
            </a:r>
          </a:p>
          <a:p>
            <a:pPr lvl="0"/>
            <a:r>
              <a:rPr lang="ru-RU" sz="2400" dirty="0" smtClean="0"/>
              <a:t>Теоретические: </a:t>
            </a:r>
          </a:p>
          <a:p>
            <a:pPr lvl="0">
              <a:buNone/>
            </a:pPr>
            <a:r>
              <a:rPr lang="ru-RU" sz="2400" dirty="0" smtClean="0"/>
              <a:t>    изучение научной литературы и методических рекомендаций по изучаемому вопросу</a:t>
            </a:r>
          </a:p>
          <a:p>
            <a:pPr lvl="0"/>
            <a:r>
              <a:rPr lang="ru-RU" sz="2400" dirty="0" smtClean="0"/>
              <a:t>Экспериментальные: </a:t>
            </a:r>
          </a:p>
          <a:p>
            <a:pPr lvl="0">
              <a:buNone/>
            </a:pPr>
            <a:r>
              <a:rPr lang="ru-RU" sz="2400" dirty="0" smtClean="0"/>
              <a:t>    эксперимент «как погасить свечу музыкой», модель реакции барабанной перепонки человека на громкую музыку                                                                        </a:t>
            </a:r>
          </a:p>
          <a:p>
            <a:pPr>
              <a:buNone/>
            </a:pPr>
            <a:r>
              <a:rPr lang="ru-RU" sz="2400" dirty="0" smtClean="0"/>
              <a:t>    Ведущая роль в данном исследовании принадлежит экспериментальному методу.</a:t>
            </a:r>
          </a:p>
          <a:p>
            <a:pPr algn="just">
              <a:buNone/>
            </a:pPr>
            <a:endParaRPr lang="ru-RU" sz="3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928670"/>
            <a:ext cx="8229600" cy="918418"/>
          </a:xfr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Предмет и объект исследования.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935480"/>
            <a:ext cx="3686172" cy="438912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400" dirty="0" smtClean="0"/>
              <a:t>    Предметом исследования являются наушники.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Объект исследования- слух человека.</a:t>
            </a:r>
            <a:endParaRPr lang="ru-RU" sz="3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DSC_013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857620" y="1988840"/>
            <a:ext cx="5072098" cy="4583432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57150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Строение уха</a:t>
            </a:r>
            <a:endParaRPr lang="ru-RU" dirty="0"/>
          </a:p>
        </p:txBody>
      </p:sp>
      <p:pic>
        <p:nvPicPr>
          <p:cNvPr id="266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285860"/>
            <a:ext cx="5000660" cy="47149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5214942" y="928670"/>
            <a:ext cx="3643338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Слуховая часть внутреннего уха – это трубка в виде спирали (улитка), имеющая длину около 3 сантиметров и ширину меньше сантиметра. Изнутри улитка внутреннего уха заполнена жидкостью, а стенки её покрыты очень чувствительными волосковыми клетками.</a:t>
            </a:r>
            <a:endParaRPr lang="ru-RU" sz="240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57166"/>
            <a:ext cx="8229600" cy="642942"/>
          </a:xfrm>
        </p:spPr>
        <p:txBody>
          <a:bodyPr>
            <a:noAutofit/>
          </a:bodyPr>
          <a:lstStyle/>
          <a:p>
            <a:pPr algn="ctr"/>
            <a:r>
              <a:rPr lang="ru-RU" sz="2400" dirty="0" smtClean="0"/>
              <a:t>Исследование влияния громкости звука на барабанную перепонку</a:t>
            </a:r>
            <a:endParaRPr lang="ru-RU" sz="2400" dirty="0"/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1357298"/>
            <a:ext cx="4429156" cy="3786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Прямоугольник 5"/>
          <p:cNvSpPr/>
          <p:nvPr/>
        </p:nvSpPr>
        <p:spPr>
          <a:xfrm>
            <a:off x="5072066" y="1357298"/>
            <a:ext cx="3714776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Звук  передается при помощи колебаний воздуха, которые производят все движущиеся или дрожащие предметы, а ухо человека – это орган, предназначенный для улавливания этих колебаний (вибраций). Строение уха человека обеспечивает решение этой непростой задачи.</a:t>
            </a:r>
            <a:endParaRPr lang="ru-RU" sz="24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28604"/>
            <a:ext cx="8229600" cy="42862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Практическая часть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42984"/>
            <a:ext cx="8472518" cy="518161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        </a:t>
            </a:r>
            <a:r>
              <a:rPr lang="ru-RU" sz="2000" dirty="0" smtClean="0"/>
              <a:t> </a:t>
            </a:r>
            <a:r>
              <a:rPr lang="ru-RU" sz="2400" dirty="0" smtClean="0"/>
              <a:t>В жизни человека слух имеет огромное значение. Слух играет важную роль в общении, получении знаний, эмоций. Из этого следует, что нарушение слуха доставляет человеку массу неудобств и неприятностей.</a:t>
            </a:r>
          </a:p>
          <a:p>
            <a:pPr>
              <a:buNone/>
            </a:pPr>
            <a:r>
              <a:rPr lang="ru-RU" sz="2400" dirty="0" smtClean="0"/>
              <a:t>    В современном мире  стало модным  использовать наушники для прослушивания музыки. На улицах города, в транспорте, в общественных местах встречаешь молодых людей в наушниках. Но так ли уж они безобидны?                                                                                                                          Наушники бывают </a:t>
            </a:r>
            <a:r>
              <a:rPr lang="ru-RU" sz="2400" b="1" dirty="0" smtClean="0"/>
              <a:t>накладные, вставные, закрытые и открытые.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/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982</TotalTime>
  <Words>710</Words>
  <Application>Microsoft Office PowerPoint</Application>
  <PresentationFormat>Экран (4:3)</PresentationFormat>
  <Paragraphs>81</Paragraphs>
  <Slides>19</Slides>
  <Notes>0</Notes>
  <HiddenSlides>1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Поток</vt:lpstr>
      <vt:lpstr>Исследовательская работа: «Наушники. Вред или польза?» Автор: Титков Евгений, 3-а класс, МБОУ»СОШ№14»  Руководитель: Мельникова  Елена Георгиевна,  учитель начальных классов, МБОУ»СОШ№14»  Нижневартовск, 2014 год</vt:lpstr>
      <vt:lpstr>Цель</vt:lpstr>
      <vt:lpstr>Задачи</vt:lpstr>
      <vt:lpstr>Гипотеза</vt:lpstr>
      <vt:lpstr> Методы исследования.</vt:lpstr>
      <vt:lpstr>Предмет и объект исследования.</vt:lpstr>
      <vt:lpstr>Строение уха</vt:lpstr>
      <vt:lpstr>Исследование влияния громкости звука на барабанную перепонку</vt:lpstr>
      <vt:lpstr>Практическая часть</vt:lpstr>
      <vt:lpstr>Мы рассмотрим наиболее распространенные виды наушников.</vt:lpstr>
      <vt:lpstr>    Эксперимент</vt:lpstr>
      <vt:lpstr>    Проведем эксперимент</vt:lpstr>
      <vt:lpstr>    Эксперимент</vt:lpstr>
      <vt:lpstr>В результате эксперимента проведённого мной,  мы выяснили, что пламя дрожит в такт музыке и если музыка заиграет особенно громко, то пламя погаснет.</vt:lpstr>
      <vt:lpstr>Слайд 15</vt:lpstr>
      <vt:lpstr>Заключение</vt:lpstr>
      <vt:lpstr> Рекомендации по использованию наушников без вреда для здоровья. </vt:lpstr>
      <vt:lpstr>Список  литературы:</vt:lpstr>
      <vt:lpstr>Слайд 19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Сергей</dc:creator>
  <cp:lastModifiedBy>Мельникова</cp:lastModifiedBy>
  <cp:revision>169</cp:revision>
  <dcterms:created xsi:type="dcterms:W3CDTF">2012-11-04T12:51:48Z</dcterms:created>
  <dcterms:modified xsi:type="dcterms:W3CDTF">2014-03-17T14:03:23Z</dcterms:modified>
</cp:coreProperties>
</file>